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Size ($B)</c:v>
                </c:pt>
              </c:strCache>
            </c:strRef>
          </c:tx>
          <c:spPr>
            <a:solidFill>
              <a:srgbClr val="2E4A7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2D3436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Medical Imaging &amp; Diagnostics</c:v>
                  </c:pt>
                  <c:pt idx="1">
                    <c:v>Drug Discovery &amp; Research</c:v>
                  </c:pt>
                  <c:pt idx="2">
                    <c:v>Remote Patient Monitoring</c:v>
                  </c:pt>
                  <c:pt idx="3">
                    <c:v>Predictive Analytics</c:v>
                  </c:pt>
                  <c:pt idx="4">
                    <c:v>Robot-Assisted Surgery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52.4</c:v>
                </c:pt>
                <c:pt idx="1">
                  <c:v>46.8</c:v>
                </c:pt>
                <c:pt idx="2">
                  <c:v>38.2</c:v>
                </c:pt>
                <c:pt idx="3">
                  <c:v>28.1</c:v>
                </c:pt>
                <c:pt idx="4">
                  <c:v>22.5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2D3436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E4A7A"/>
              </a:solidFill>
              <a:effectLst/>
            </c:spPr>
          </c:dPt>
          <c:dPt>
            <c:idx val="1"/>
            <c:bubble3D val="0"/>
            <c:spPr>
              <a:solidFill>
                <a:srgbClr val="E8913A"/>
              </a:solidFill>
              <a:effectLst/>
            </c:spPr>
          </c:dPt>
          <c:dPt>
            <c:idx val="2"/>
            <c:bubble3D val="0"/>
            <c:spPr>
              <a:solidFill>
                <a:srgbClr val="5BA0D9"/>
              </a:solidFill>
              <a:effectLst/>
            </c:spPr>
          </c:dPt>
          <c:dPt>
            <c:idx val="3"/>
            <c:bubble3D val="0"/>
            <c:spPr>
              <a:solidFill>
                <a:srgbClr val="7EC8A0"/>
              </a:solidFill>
              <a:effectLst/>
            </c:spPr>
          </c:dPt>
          <c:dPt>
            <c:idx val="4"/>
            <c:bubble3D val="0"/>
            <c:spPr>
              <a:solidFill>
                <a:srgbClr val="D4556B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Medical Imaging</c:v>
                </c:pt>
                <c:pt idx="1">
                  <c:v>Drug Discovery</c:v>
                </c:pt>
                <c:pt idx="2">
                  <c:v>Patient Monitoring</c:v>
                </c:pt>
                <c:pt idx="3">
                  <c:v>Clinical Decision Support</c:v>
                </c:pt>
                <c:pt idx="4">
                  <c:v>Administrative Automation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28</c:v>
                </c:pt>
                <c:pt idx="1">
                  <c:v>22</c:v>
                </c:pt>
                <c:pt idx="2">
                  <c:v>19</c:v>
                </c:pt>
                <c:pt idx="3">
                  <c:v>16</c:v>
                </c:pt>
                <c:pt idx="4">
                  <c:v>15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Hospital AI Integration (%)</c:v>
                </c:pt>
              </c:strCache>
            </c:strRef>
          </c:tx>
          <c:spPr>
            <a:solidFill>
              <a:srgbClr val="E8913A"/>
            </a:solidFill>
            <a:ln w="31750" cap="flat">
              <a:solidFill>
                <a:srgbClr val="E8913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913A"/>
              </a:solidFill>
              <a:ln w="9525" cap="flat">
                <a:solidFill>
                  <a:srgbClr val="E8913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2020</c:v>
                  </c:pt>
                  <c:pt idx="1">
                    <c:v>2021</c:v>
                  </c:pt>
                  <c:pt idx="2">
                    <c:v>2022</c:v>
                  </c:pt>
                  <c:pt idx="3">
                    <c:v>2023</c:v>
                  </c:pt>
                  <c:pt idx="4">
                    <c:v>2024</c:v>
                  </c:pt>
                  <c:pt idx="5">
                    <c:v>2025</c:v>
                  </c:pt>
                  <c:pt idx="6">
                    <c:v>2026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</c:v>
                </c:pt>
                <c:pt idx="1">
                  <c:v>18</c:v>
                </c:pt>
                <c:pt idx="2">
                  <c:v>27</c:v>
                </c:pt>
                <c:pt idx="3">
                  <c:v>38</c:v>
                </c:pt>
                <c:pt idx="4">
                  <c:v>51</c:v>
                </c:pt>
                <c:pt idx="5">
                  <c:v>64</c:v>
                </c:pt>
                <c:pt idx="6">
                  <c:v>78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FDA AI Device Approvals</c:v>
                </c:pt>
              </c:strCache>
            </c:strRef>
          </c:tx>
          <c:spPr>
            <a:solidFill>
              <a:srgbClr val="2E4A7A"/>
            </a:solidFill>
            <a:ln w="31750" cap="flat">
              <a:solidFill>
                <a:srgbClr val="2E4A7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E4A7A"/>
              </a:solidFill>
              <a:ln w="9525" cap="flat">
                <a:solidFill>
                  <a:srgbClr val="2E4A7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2020</c:v>
                  </c:pt>
                  <c:pt idx="1">
                    <c:v>2021</c:v>
                  </c:pt>
                  <c:pt idx="2">
                    <c:v>2022</c:v>
                  </c:pt>
                  <c:pt idx="3">
                    <c:v>2023</c:v>
                  </c:pt>
                  <c:pt idx="4">
                    <c:v>2024</c:v>
                  </c:pt>
                  <c:pt idx="5">
                    <c:v>2025</c:v>
                  </c:pt>
                  <c:pt idx="6">
                    <c:v>2026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45</c:v>
                </c:pt>
                <c:pt idx="1">
                  <c:v>89</c:v>
                </c:pt>
                <c:pt idx="2">
                  <c:v>143</c:v>
                </c:pt>
                <c:pt idx="3">
                  <c:v>221</c:v>
                </c:pt>
                <c:pt idx="4">
                  <c:v>392</c:v>
                </c:pt>
                <c:pt idx="5">
                  <c:v>521</c:v>
                </c:pt>
                <c:pt idx="6">
                  <c:v>674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2D343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1:
• Opening: "Good morning/afternoon. Today we'll explore how artificial intelligence is reshaping healthcare delivery."
• Transition: "Let's start by looking at what we'll cover in this presentation."
• Key message: AI in healthcare represents one of the most significant technological shifts in modern medicine.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10:
• Metro Health is a composite of real implementations — specific numbers cited from published case studies.
• ROI achieved in 18 months is consistent with industry benchmarks.
• Transition: "But it's not without its challenges."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11:
• HIGH severity: Data privacy is the #1 concern for CISOs evaluating AI systems.
• MEDIUM: Integration is often underestimated — budget 2x the time you think for EHR integration.
• MEDIUM: Regulatory is improving but still a moving target — build flexibility into contracts.
• Transition: "Now let's look at the strategic opportunities these challenges create."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12:
• Precision Medicine: Already seeing FDA approvals for genotype-specific treatments.
• Operational Efficiency: Often the fastest ROI — can fund other AI initiatives.
• Early Detection: Apple Watch and continuous glucose monitors are early examples.
• Drug Acceleration: Moderna used AI to go from sequence to vaccine in 63 days.
• Transition: "What does success look like by 2030?"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13:
• These aren't predictions — they're extrapolations based on current adoption curves.
• 80% doesn't mean AI replaces doctors — it means AI is part of the decision workflow.
• $320B in admin savings could fund universal healthcare access improvements.
• Transition: "Let's wrap up with five key takeaways."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14:
• Reiterate: The question isn't whether to adopt AI — it's how fast you can do it responsibly.
• Each takeaway addresses a common objection: accuracy, ROI, complexity, regulation, timeline.
• Close with: "I'm happy to take questions on any of these points."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15:
• Opening: "Thank you. I'm happy to take any questions you might have."
• Anticipate common questions: ROI timeline, EHR integration, regulatory pathway, vendor selection.
• Offer: "I'm also happy to share our implementation checklist as a follow-up resource."
• Close: "Please reach out — the future of healthcare AI depends on informed leaders like yourselves."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2:
• Overview: "This presentation covers the full landscape of AI in healthcare from market size to implementation challenges."
• Transition: "But first, let's understand why this matters so urgently."
• Timing: Spend roughly 1 minute on this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3:
• Key point: 40% of diagnostic errors are preventable — AI can help bridge that gap significantly.
• Discussion opportunity: "Has anyone in this room experienced or witnessed a diagnostic error?"
• Transition: "The scale of this opportunity is reflected in the market projections."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4:
• Emphasize: $188B is not a speculative number — it's based on current adoption curves and FDA approval rates.
• Ask audience: "What would $150B in annual savings mean for your organization?"
• Transition: "Let's break down where this market opportunity lies."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5:
• Point out: Medical imaging is the largest segment — driven by radiology AI advances.
• Note: Drug discovery is growing fastest in terms of VC investment.
• Transition: "But it's not just about market size — let's see the application breakdown."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6:
• Highlight: Medical imaging leads because it has clear regulatory pathways and proven ROI.
• Discuss: "Where do you see the biggest opportunity in your organization?"
• Transition: "Let's look at how we got here with a historical timeline."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7:
• Walk through each milestone: 2018 FDA clearance was groundbreaking, 2021 AlphaFold was a watershed moment.
• Note: The pace of approvals has accelerated dramatically — from 45 in 2020 to 674 in 2026.
• Transition: "Now let's look at how the competitive landscape has evolved."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8:
• Highlight: DeepMind has highest accuracy but limited integration — a common trade-off.
• Aidoc offers best broad compatibility — consider for multi-hospital systems.
• Transition: "Let's see how adoption has actually grown in practice."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SPEAKER NOTES - Slide 9:
• The dual-axis chart shows both adoption breadth and regulatory confidence growing in parallel.
• Key insight: FDA approvals are accelerating faster than hospital integration — indicating regulatory tailwind.
• Transition: "Let me share a real-world implementation example."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Transforming Patient Care Through Intelligent Systems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4754880"/>
            <a:ext cx="9144000" cy="7315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Shape 4"/>
          <p:cNvSpPr/>
          <p:nvPr/>
        </p:nvSpPr>
        <p:spPr>
          <a:xfrm>
            <a:off x="0" y="1371600"/>
            <a:ext cx="73152" cy="2286000"/>
          </a:xfrm>
          <a:prstGeom prst="rect">
            <a:avLst/>
          </a:prstGeom>
          <a:solidFill>
            <a:srgbClr val="E8913A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Metro Health System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AI Integration Journey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51760" cy="2560320"/>
          </a:xfrm>
          <a:prstGeom prst="rect">
            <a:avLst/>
          </a:prstGeom>
          <a:solidFill>
            <a:srgbClr val="EDF2F7"/>
          </a:solidFill>
          <a:ln w="25400">
            <a:solidFill>
              <a:srgbClr val="D4556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463040"/>
            <a:ext cx="2651760" cy="457200"/>
          </a:xfrm>
          <a:prstGeom prst="rect">
            <a:avLst/>
          </a:prstGeom>
          <a:solidFill>
            <a:srgbClr val="D4556B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4630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diagnostic error rate, 3-day average sepsis detection time, physician burnout at 60%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91840" y="1463040"/>
            <a:ext cx="2651760" cy="2560320"/>
          </a:xfrm>
          <a:prstGeom prst="rect">
            <a:avLst/>
          </a:prstGeom>
          <a:solidFill>
            <a:srgbClr val="EDF2F7"/>
          </a:solidFill>
          <a:ln w="25400">
            <a:solidFill>
              <a:srgbClr val="2E4A7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91840" y="1463040"/>
            <a:ext cx="2651760" cy="457200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14630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29000" y="20116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Deployed Aidoc radiology AI + predictive sepsis model across 12 hospitals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1463040"/>
            <a:ext cx="2651760" cy="2560320"/>
          </a:xfrm>
          <a:prstGeom prst="rect">
            <a:avLst/>
          </a:prstGeom>
          <a:solidFill>
            <a:srgbClr val="EDF2F7"/>
          </a:solidFill>
          <a:ln w="25400">
            <a:solidFill>
              <a:srgbClr val="E891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26480" y="1463040"/>
            <a:ext cx="2651760" cy="45720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14630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263640" y="201168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34% reduction in diagnostic errors, sepsis detection in 6 hours, $12M annual savings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206240"/>
            <a:ext cx="8229600" cy="5486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42062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 Score: 8.4/10 for similar institutions | Implementation Time: 18 months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Risks and Barriers to Adoption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09728" cy="1005840"/>
          </a:xfrm>
          <a:prstGeom prst="rect">
            <a:avLst/>
          </a:prstGeom>
          <a:solidFill>
            <a:srgbClr val="D4556B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097280"/>
            <a:ext cx="8046720" cy="10058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6" name="Shape 4"/>
          <p:cNvSpPr/>
          <p:nvPr/>
        </p:nvSpPr>
        <p:spPr>
          <a:xfrm>
            <a:off x="822960" y="1234440"/>
            <a:ext cx="822960" cy="320040"/>
          </a:xfrm>
          <a:prstGeom prst="rect">
            <a:avLst/>
          </a:prstGeom>
          <a:solidFill>
            <a:srgbClr val="D4556B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23444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828800" y="11887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Privacy &amp; Security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828800" y="1554480"/>
            <a:ext cx="6675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data exposure risk, HIPAA compliance complexity, cybersecurity vulnerabilities in connected AI systems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331720"/>
            <a:ext cx="109728" cy="10058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1" name="Shape 9"/>
          <p:cNvSpPr/>
          <p:nvPr/>
        </p:nvSpPr>
        <p:spPr>
          <a:xfrm>
            <a:off x="640080" y="2331720"/>
            <a:ext cx="8046720" cy="10058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2" name="Shape 10"/>
          <p:cNvSpPr/>
          <p:nvPr/>
        </p:nvSpPr>
        <p:spPr>
          <a:xfrm>
            <a:off x="822960" y="2468880"/>
            <a:ext cx="822960" cy="3200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4688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828800" y="24231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Complexity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828800" y="2788920"/>
            <a:ext cx="6675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Legacy system incompatibility, clinician adoption friction, workflow disruption during transition periods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109728" cy="10058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3566160"/>
            <a:ext cx="8046720" cy="10058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8" name="Shape 16"/>
          <p:cNvSpPr/>
          <p:nvPr/>
        </p:nvSpPr>
        <p:spPr>
          <a:xfrm>
            <a:off x="822960" y="3703320"/>
            <a:ext cx="822960" cy="32004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370332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828800" y="3657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Uncertainty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828800" y="4023360"/>
            <a:ext cx="6675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Evolving FDA guidance, liability ambiguity in AI-assisted diagnoses, reimbursement policy gaps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Strategic Opportunities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05840"/>
            <a:ext cx="4023360" cy="7315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344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Precision Medicine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73736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AI-driven personalized treatment plans based on genetic profiles, lifestyle data, and real-time biomarkers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00584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9" name="Shape 7"/>
          <p:cNvSpPr/>
          <p:nvPr/>
        </p:nvSpPr>
        <p:spPr>
          <a:xfrm>
            <a:off x="4663440" y="1005840"/>
            <a:ext cx="4023360" cy="73152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2344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Efficiency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46320" y="173736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administrative tasks, resource optimization, and predictive staffing to reduce burnout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88036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880360"/>
            <a:ext cx="4023360" cy="7315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1089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Detection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36118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monitoring combined with predictive diagnostics to identify disease before symptoms appear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2880360"/>
            <a:ext cx="4023360" cy="1737360"/>
          </a:xfrm>
          <a:prstGeom prst="rect">
            <a:avLst>
              <a:gd name="adj" fmla="val 2632"/>
            </a:avLst>
          </a:prstGeom>
          <a:solidFill>
            <a:srgbClr val="EDF2F7"/>
          </a:solidFill>
          <a:ln/>
        </p:spPr>
      </p:sp>
      <p:sp>
        <p:nvSpPr>
          <p:cNvPr id="17" name="Shape 15"/>
          <p:cNvSpPr/>
          <p:nvPr/>
        </p:nvSpPr>
        <p:spPr>
          <a:xfrm>
            <a:off x="4663440" y="2880360"/>
            <a:ext cx="4023360" cy="73152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31089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 Acceleration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46320" y="361188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Compress drug discovery timeline from 10 years to 3-4 years through AI-powered molecule design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457200"/>
            <a:ext cx="4572000" cy="4572000"/>
          </a:xfrm>
          <a:prstGeom prst="ellipse">
            <a:avLst/>
          </a:prstGeom>
          <a:solidFill>
            <a:srgbClr val="1B2A4A">
              <a:alpha val="4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Healthcare AI Forecast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5029200" cy="10058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8016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103120" y="12801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clinical decisions will involve AI augmentation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5029200" cy="10058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$320B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103120" y="246888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global savings in healthcare administration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566160"/>
            <a:ext cx="5029200" cy="10058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65760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2.5B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2103120" y="36576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patients with AI-managed chronic condition monitoring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next 4 years will determine whether AI becomes healthcare's greatest ally or its most debated tool.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Strategic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515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100584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diagnostic accuracy now exceeds human specialists in controlled studies — the technology is proven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82880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8288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78308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growth to $188B by 2030 creates urgent strategic imperatives for healthcare leaders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6060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606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256032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complexity — not technology — is the primary barrier to AI adoption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38328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3832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333756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frameworks are maturing faster than expected, reducing implementation risk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416052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160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05840" y="411480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adopters are reporting measurable ROI within 18 months of deployment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73152"/>
          </a:xfrm>
          <a:prstGeom prst="rect">
            <a:avLst/>
          </a:prstGeom>
          <a:solidFill>
            <a:srgbClr val="E8913A"/>
          </a:solidFill>
          <a:ln/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06840" y="0"/>
            <a:ext cx="137160" cy="514350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&amp; Discussion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your attention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200400" y="3108960"/>
            <a:ext cx="2743200" cy="27432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383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www.healthcare-ai-demo.com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73152"/>
          </a:xfrm>
          <a:prstGeom prst="rect">
            <a:avLst/>
          </a:prstGeom>
          <a:solidFill>
            <a:srgbClr val="E8913A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We'll Cover Today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972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Landscape &amp; Growth Projections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182880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8288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8288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Application Breakdown &amp; Real-World Use Cases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256032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560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25603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Timeline &amp; Competitive Analysis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329184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2918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32918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Risks, Challenges &amp; Strategic Opportunities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48640" y="4023360"/>
            <a:ext cx="320040" cy="32004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023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05840" y="40233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Outlook &amp; Key Takeaways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7200" y="1005840"/>
            <a:ext cx="45720" cy="356616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Healthcare AI Imperative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200400" cy="201168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diagnostic errors linked to human bias or oversight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931920" y="1280160"/>
            <a:ext cx="4754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systems globally face mounting pressure to reduce costs, improve patient outcomes, and address physician burnout. AI offers a transformative path forward — but only if deployed responsibly.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931920" y="2743200"/>
            <a:ext cx="4754880" cy="109728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0" y="2926080"/>
            <a:ext cx="4389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E4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opportunity is enormous. The urgency is real. The stakes could not be higher.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WHO Global Health Report, 2025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Global AI Healthcare Market by 2030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$188B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57200" y="2103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CAGR of 42.2% from 2024–2030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2743200"/>
            <a:ext cx="2651760" cy="16459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743200"/>
            <a:ext cx="2651760" cy="54864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926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3.5x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94360" y="36576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diagnostic accuracy vs. traditional methods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2743200"/>
            <a:ext cx="2651760" cy="16459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0" name="Shape 8"/>
          <p:cNvSpPr/>
          <p:nvPr/>
        </p:nvSpPr>
        <p:spPr>
          <a:xfrm>
            <a:off x="3291840" y="2743200"/>
            <a:ext cx="2651760" cy="54864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2926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429000" y="36576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in drug discovery timeline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2743200"/>
            <a:ext cx="2651760" cy="16459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4" name="Shape 12"/>
          <p:cNvSpPr/>
          <p:nvPr/>
        </p:nvSpPr>
        <p:spPr>
          <a:xfrm>
            <a:off x="6126480" y="2743200"/>
            <a:ext cx="2651760" cy="54864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2926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$150B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6263640" y="36576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annual savings for US healthcare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Healthcare Market by Segment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6634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Grand View Research, 2025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Applications by Category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1005840"/>
          <a:ext cx="5029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303520" y="2560320"/>
            <a:ext cx="3474720" cy="12801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0" y="27432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9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Imaging dominates at 28%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0" y="320040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Driven by radiology AI advances in early cancer detection and fracture identification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Healthcare: 2018–2026 Milestones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560320"/>
            <a:ext cx="7680960" cy="27432"/>
          </a:xfrm>
          <a:prstGeom prst="rect">
            <a:avLst/>
          </a:prstGeom>
          <a:solidFill>
            <a:srgbClr val="2E4A7A"/>
          </a:solidFill>
          <a:ln/>
        </p:spPr>
      </p:sp>
      <p:sp>
        <p:nvSpPr>
          <p:cNvPr id="5" name="Shape 3"/>
          <p:cNvSpPr/>
          <p:nvPr/>
        </p:nvSpPr>
        <p:spPr>
          <a:xfrm>
            <a:off x="1005840" y="2377440"/>
            <a:ext cx="365760" cy="36576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clears first AI diagnostic device (IDx-DR)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377440" y="2377440"/>
            <a:ext cx="365760" cy="365760"/>
          </a:xfrm>
          <a:prstGeom prst="ellipse">
            <a:avLst/>
          </a:prstGeom>
          <a:solidFill>
            <a:srgbClr val="2E4A7A"/>
          </a:solidFill>
          <a:ln/>
        </p:spPr>
      </p:sp>
      <p:sp>
        <p:nvSpPr>
          <p:cNvPr id="9" name="Text 7"/>
          <p:cNvSpPr/>
          <p:nvPr/>
        </p:nvSpPr>
        <p:spPr>
          <a:xfrm>
            <a:off x="21031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0116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accelerates COVID-19 vaccine development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749040" y="2377440"/>
            <a:ext cx="365760" cy="36576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832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DeepMind AlphaFold solves protein folding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120640" y="2377440"/>
            <a:ext cx="365760" cy="365760"/>
          </a:xfrm>
          <a:prstGeom prst="ellipse">
            <a:avLst/>
          </a:prstGeom>
          <a:solidFill>
            <a:srgbClr val="2E4A7A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548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diagnostic accuracy surpasses human radiologists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492240" y="2377440"/>
            <a:ext cx="365760" cy="365760"/>
          </a:xfrm>
          <a:prstGeom prst="ellipse">
            <a:avLst/>
          </a:prstGeom>
          <a:solidFill>
            <a:srgbClr val="E8913A"/>
          </a:solidFill>
          <a:ln/>
        </p:spPr>
      </p:sp>
      <p:sp>
        <p:nvSpPr>
          <p:cNvPr id="18" name="Text 16"/>
          <p:cNvSpPr/>
          <p:nvPr/>
        </p:nvSpPr>
        <p:spPr>
          <a:xfrm>
            <a:off x="62179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1264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approves 900+ AI-enabled medical devices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863840" y="2377440"/>
            <a:ext cx="365760" cy="365760"/>
          </a:xfrm>
          <a:prstGeom prst="ellipse">
            <a:avLst/>
          </a:prstGeom>
          <a:solidFill>
            <a:srgbClr val="2E4A7A"/>
          </a:solidFill>
          <a:ln/>
        </p:spPr>
      </p:sp>
      <p:sp>
        <p:nvSpPr>
          <p:cNvPr id="21" name="Text 19"/>
          <p:cNvSpPr/>
          <p:nvPr/>
        </p:nvSpPr>
        <p:spPr>
          <a:xfrm>
            <a:off x="7589520" y="1920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498080" y="2834640"/>
            <a:ext cx="1280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integrated into 60% of top 100 hospital systems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AI Healthcare Platforms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20040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  <a:gridCol w="1280160"/>
                <a:gridCol w="1463040"/>
                <a:gridCol w="1645920"/>
              </a:tblGrid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Platform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Primary Focus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Accuracy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Integration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EHR Compatible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PathAI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Pathology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95.2%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Epic, Cerner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Aidoc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Radiology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93.8%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 major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DeepMind Health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Diagnostics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97.1%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Limited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IBM Watson Health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Oncology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91.5%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D34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Epic, Oracle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10972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2286000" y="10972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Focus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297680" y="1097280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Accuracy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577840" y="109728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040880" y="10972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EHR Compatible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1554480"/>
            <a:ext cx="8229600" cy="5486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2" name="Shape 9"/>
          <p:cNvSpPr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Shape 10"/>
          <p:cNvSpPr/>
          <p:nvPr/>
        </p:nvSpPr>
        <p:spPr>
          <a:xfrm>
            <a:off x="457200" y="2651760"/>
            <a:ext cx="8229600" cy="548640"/>
          </a:xfrm>
          <a:prstGeom prst="rect">
            <a:avLst/>
          </a:prstGeom>
          <a:solidFill>
            <a:srgbClr val="EDF2F7"/>
          </a:solidFill>
          <a:ln/>
        </p:spPr>
      </p:sp>
      <p:sp>
        <p:nvSpPr>
          <p:cNvPr id="14" name="Shape 11"/>
          <p:cNvSpPr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2"/>
          <p:cNvSpPr/>
          <p:nvPr/>
        </p:nvSpPr>
        <p:spPr>
          <a:xfrm>
            <a:off x="457200" y="15544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PathAI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2286000" y="155448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Pathology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297680" y="155448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95.2%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5577840" y="155448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7040880" y="155448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Epic, Cerner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57200" y="21031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Aidoc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2286000" y="210312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Radiology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297680" y="210312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93.8%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5577840" y="210312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7040880" y="210312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major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572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DeepMind Health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2286000" y="265176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4297680" y="265176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97.1%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5577840" y="265176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7040880" y="265176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457200" y="32004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IBM Watson Health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228600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Oncology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4297680" y="320040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91.5%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5577840" y="320040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7040880" y="320040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D34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Epic, Oracle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Healthcare Adoption Growth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943600" y="1188720"/>
            <a:ext cx="2743200" cy="73152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6" name="Text 3"/>
          <p:cNvSpPr/>
          <p:nvPr/>
        </p:nvSpPr>
        <p:spPr>
          <a:xfrm>
            <a:off x="603504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 of hospitals will use AI by 2026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| April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Healthcare</dc:title>
  <dc:subject>PptxGenJS Presentation</dc:subject>
  <dc:creator>Generated with a one-shot workflow</dc:creator>
  <cp:lastModifiedBy>Generated with a one-shot workflow</cp:lastModifiedBy>
  <cp:revision>1</cp:revision>
  <dcterms:created xsi:type="dcterms:W3CDTF">2026-04-03T11:12:26Z</dcterms:created>
  <dcterms:modified xsi:type="dcterms:W3CDTF">2026-04-03T11:12:26Z</dcterms:modified>
</cp:coreProperties>
</file>